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Psychotic Symptoms and Treatment Approach: A Psychiatric Inpatient Case Study Guid</a:t>
            </a:r>
            <a:r>
              <a:rPr lang="en-US" dirty="0"/>
              <a:t>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368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Hospital Course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Hospitalized for 23 days</a:t>
            </a:r>
          </a:p>
          <a:p>
            <a:r>
              <a:rPr lang="en-US" dirty="0" smtClean="0"/>
              <a:t>No active participation on the unit</a:t>
            </a:r>
          </a:p>
          <a:p>
            <a:r>
              <a:rPr lang="en-US" dirty="0" smtClean="0"/>
              <a:t>Self-care slightly improved with prompting and encouragement</a:t>
            </a:r>
          </a:p>
          <a:p>
            <a:r>
              <a:rPr lang="en-US" dirty="0" smtClean="0"/>
              <a:t>Bizarre behavior reduced</a:t>
            </a:r>
          </a:p>
          <a:p>
            <a:r>
              <a:rPr lang="en-US" dirty="0" smtClean="0"/>
              <a:t>Reduced auditory hallucinations</a:t>
            </a:r>
          </a:p>
          <a:p>
            <a:r>
              <a:rPr lang="en-US" dirty="0" smtClean="0"/>
              <a:t>Reduced Paranoia </a:t>
            </a:r>
          </a:p>
          <a:p>
            <a:r>
              <a:rPr lang="en-US" dirty="0" smtClean="0"/>
              <a:t>Denied command hallucinations</a:t>
            </a:r>
          </a:p>
          <a:p>
            <a:r>
              <a:rPr lang="en-US" dirty="0" smtClean="0"/>
              <a:t>Denied suicidal ideations or urges to self-harm</a:t>
            </a:r>
          </a:p>
          <a:p>
            <a:r>
              <a:rPr lang="en-US" dirty="0" smtClean="0"/>
              <a:t>Medication compliant with much encouragement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353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Inpatient Setting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Length of Stay (LOS)</a:t>
            </a:r>
          </a:p>
          <a:p>
            <a:r>
              <a:rPr lang="en-US" dirty="0" smtClean="0"/>
              <a:t>Non formulary medications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9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Chief Complaint/History of Present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708" y="2613228"/>
            <a:ext cx="8825659" cy="34163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D.C. </a:t>
            </a:r>
            <a:r>
              <a:rPr lang="en-US" dirty="0" smtClean="0"/>
              <a:t>31 </a:t>
            </a:r>
            <a:r>
              <a:rPr lang="en-US" dirty="0"/>
              <a:t>y.o. </a:t>
            </a:r>
            <a:r>
              <a:rPr lang="en-US" dirty="0"/>
              <a:t>single </a:t>
            </a:r>
            <a:r>
              <a:rPr lang="en-US" dirty="0" smtClean="0"/>
              <a:t>Caucasian American male, voluntarily </a:t>
            </a:r>
            <a:r>
              <a:rPr lang="en-US" dirty="0"/>
              <a:t>admitted </a:t>
            </a:r>
            <a:r>
              <a:rPr lang="en-US" dirty="0" smtClean="0"/>
              <a:t>with Schizophrenia paranoid type, generalized anxiety, OCD</a:t>
            </a:r>
          </a:p>
          <a:p>
            <a:r>
              <a:rPr lang="en-US" dirty="0" smtClean="0"/>
              <a:t>Psychotropic medication noncompliance for the past 2 months</a:t>
            </a:r>
          </a:p>
          <a:p>
            <a:r>
              <a:rPr lang="en-US" dirty="0" smtClean="0"/>
              <a:t>Presented with bizarre </a:t>
            </a:r>
            <a:r>
              <a:rPr lang="en-US" dirty="0"/>
              <a:t>behavior </a:t>
            </a:r>
            <a:r>
              <a:rPr lang="en-US" dirty="0" smtClean="0"/>
              <a:t>and command auditory hallucinations </a:t>
            </a:r>
            <a:r>
              <a:rPr lang="en-US" b="1" dirty="0"/>
              <a:t> </a:t>
            </a:r>
            <a:endParaRPr lang="en-US" b="1" dirty="0" smtClean="0"/>
          </a:p>
          <a:p>
            <a:r>
              <a:rPr lang="en-US" dirty="0" smtClean="0"/>
              <a:t>Reported voices are </a:t>
            </a:r>
            <a:r>
              <a:rPr lang="en-US" dirty="0"/>
              <a:t>telling </a:t>
            </a:r>
            <a:r>
              <a:rPr lang="en-US" dirty="0" smtClean="0"/>
              <a:t>him </a:t>
            </a:r>
            <a:r>
              <a:rPr lang="en-US" dirty="0"/>
              <a:t>"to do bad </a:t>
            </a:r>
            <a:r>
              <a:rPr lang="en-US" dirty="0" smtClean="0"/>
              <a:t>things“</a:t>
            </a:r>
          </a:p>
          <a:p>
            <a:r>
              <a:rPr lang="en-US" dirty="0" smtClean="0"/>
              <a:t>Suicide History: 10 </a:t>
            </a:r>
            <a:r>
              <a:rPr lang="en-US" dirty="0"/>
              <a:t>years ago </a:t>
            </a:r>
            <a:r>
              <a:rPr lang="en-US" dirty="0" smtClean="0"/>
              <a:t>jumped </a:t>
            </a:r>
            <a:r>
              <a:rPr lang="en-US" dirty="0"/>
              <a:t>off a local bridge </a:t>
            </a:r>
            <a:endParaRPr lang="en-US" dirty="0" smtClean="0"/>
          </a:p>
          <a:p>
            <a:r>
              <a:rPr lang="en-US" dirty="0" smtClean="0"/>
              <a:t>Positive Symptoms: </a:t>
            </a:r>
            <a:r>
              <a:rPr lang="en-US" dirty="0"/>
              <a:t>G</a:t>
            </a:r>
            <a:r>
              <a:rPr lang="en-US" dirty="0" smtClean="0"/>
              <a:t>rossly engaged in self-dialogue, actively responding to internal stimuli, and paranoid delusions</a:t>
            </a:r>
          </a:p>
          <a:p>
            <a:r>
              <a:rPr lang="en-US" dirty="0" smtClean="0"/>
              <a:t>Negative Symptoms : Poor historian, lack of self-advocacy,  intermittent semi-catatonia, selective mutism, social isolation, poor care of self and living space (disheveled, unkempt, malodourous)</a:t>
            </a:r>
          </a:p>
          <a:p>
            <a:r>
              <a:rPr lang="en-US" dirty="0" smtClean="0"/>
              <a:t>Collateral information: PACT TEAM and Mother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50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Past </a:t>
            </a:r>
            <a:r>
              <a:rPr lang="en-US" b="1" dirty="0" smtClean="0"/>
              <a:t>Psychiatric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20 previous </a:t>
            </a:r>
            <a:r>
              <a:rPr lang="en-US" dirty="0" smtClean="0"/>
              <a:t>psych admissions,10 </a:t>
            </a:r>
            <a:r>
              <a:rPr lang="en-US" dirty="0"/>
              <a:t>within the past 2 </a:t>
            </a:r>
            <a:r>
              <a:rPr lang="en-US" dirty="0" smtClean="0"/>
              <a:t>years, last admitted 2 weeks ago</a:t>
            </a:r>
          </a:p>
          <a:p>
            <a:r>
              <a:rPr lang="en-US" dirty="0" smtClean="0"/>
              <a:t>Connected </a:t>
            </a:r>
            <a:r>
              <a:rPr lang="en-US" dirty="0"/>
              <a:t>with PACT </a:t>
            </a:r>
            <a:r>
              <a:rPr lang="en-US" dirty="0" smtClean="0"/>
              <a:t>team, but not cooperative </a:t>
            </a:r>
          </a:p>
          <a:p>
            <a:r>
              <a:rPr lang="en-US" dirty="0" smtClean="0"/>
              <a:t>PACT TEAM endorsed mother interferes with treatment (i.e., does not dispense patient’s medications, misuses patient’s medications, and is preoccupied with patient getting Ativan</a:t>
            </a:r>
          </a:p>
          <a:p>
            <a:r>
              <a:rPr lang="en-US" dirty="0" smtClean="0"/>
              <a:t>Off medications for 2 months</a:t>
            </a:r>
          </a:p>
          <a:p>
            <a:r>
              <a:rPr lang="en-US" dirty="0" smtClean="0"/>
              <a:t>Prior to admission- Lithium </a:t>
            </a:r>
            <a:r>
              <a:rPr lang="en-US" dirty="0"/>
              <a:t>450 mg twice daily, Cogentin 1 mg twice daily, </a:t>
            </a:r>
            <a:r>
              <a:rPr lang="en-US" dirty="0" smtClean="0"/>
              <a:t>Zoloft </a:t>
            </a:r>
            <a:r>
              <a:rPr lang="en-US" dirty="0"/>
              <a:t>100 mg daily, trazodone 50 mg at bedtime, and Geodon 60 mg twice daily.  </a:t>
            </a:r>
            <a:r>
              <a:rPr lang="en-US" dirty="0" smtClean="0"/>
              <a:t>Mother reports currently prescribed </a:t>
            </a:r>
            <a:r>
              <a:rPr lang="en-US" dirty="0"/>
              <a:t>Ativan 2 mg daily, </a:t>
            </a:r>
            <a:r>
              <a:rPr lang="en-US" dirty="0" smtClean="0"/>
              <a:t>NJPDMP none noted.</a:t>
            </a:r>
          </a:p>
          <a:p>
            <a:r>
              <a:rPr lang="en-US" dirty="0" smtClean="0"/>
              <a:t>Previous med trials-  failed on Aripiprazole, Quetiapine, </a:t>
            </a:r>
            <a:r>
              <a:rPr lang="en-US" dirty="0"/>
              <a:t>and </a:t>
            </a:r>
            <a:r>
              <a:rPr lang="en-US" dirty="0" smtClean="0"/>
              <a:t>Risperidone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27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Past Medical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</a:t>
            </a:r>
            <a:r>
              <a:rPr lang="en-US" b="1" dirty="0" smtClean="0"/>
              <a:t>hronic Medical illness: </a:t>
            </a:r>
            <a:r>
              <a:rPr lang="en-US" dirty="0" smtClean="0"/>
              <a:t>Denies, also denies history </a:t>
            </a:r>
            <a:r>
              <a:rPr lang="en-US" dirty="0"/>
              <a:t>of seizures disorder, neurological illness, </a:t>
            </a:r>
            <a:r>
              <a:rPr lang="en-US" dirty="0" smtClean="0"/>
              <a:t>&amp; head trauma</a:t>
            </a:r>
            <a:endParaRPr lang="en-US" b="1" dirty="0" smtClean="0"/>
          </a:p>
          <a:p>
            <a:r>
              <a:rPr lang="en-US" b="1" dirty="0" smtClean="0"/>
              <a:t>Allergies</a:t>
            </a:r>
            <a:r>
              <a:rPr lang="en-US" dirty="0" smtClean="0"/>
              <a:t>: </a:t>
            </a:r>
            <a:r>
              <a:rPr lang="en-US" dirty="0"/>
              <a:t>Haldol [Haloperidol</a:t>
            </a:r>
            <a:r>
              <a:rPr lang="en-US" dirty="0" smtClean="0"/>
              <a:t>]</a:t>
            </a:r>
          </a:p>
          <a:p>
            <a:r>
              <a:rPr lang="en-US" b="1" i="1" dirty="0" smtClean="0"/>
              <a:t>Review of Systems</a:t>
            </a:r>
            <a:r>
              <a:rPr lang="en-US" b="1" dirty="0" smtClean="0"/>
              <a:t>: </a:t>
            </a:r>
            <a:r>
              <a:rPr lang="en-US" dirty="0" smtClean="0"/>
              <a:t>Unremarkable </a:t>
            </a:r>
          </a:p>
          <a:p>
            <a:r>
              <a:rPr lang="en-US" b="1" dirty="0" smtClean="0"/>
              <a:t>Primary Care Service</a:t>
            </a:r>
            <a:r>
              <a:rPr lang="en-US" dirty="0" smtClean="0"/>
              <a:t>: Refuses to attend visits</a:t>
            </a:r>
          </a:p>
          <a:p>
            <a:r>
              <a:rPr lang="en-US" b="1" dirty="0" smtClean="0"/>
              <a:t>Admitting Labs: </a:t>
            </a:r>
            <a:r>
              <a:rPr lang="en-US" dirty="0" smtClean="0"/>
              <a:t>CBC, CMP, UA, TSH all unremarkable</a:t>
            </a:r>
          </a:p>
          <a:p>
            <a:r>
              <a:rPr lang="en-US" b="1" dirty="0" smtClean="0"/>
              <a:t>EKG</a:t>
            </a:r>
            <a:r>
              <a:rPr lang="en-US" dirty="0" smtClean="0"/>
              <a:t>: NSR, QTC 441</a:t>
            </a:r>
          </a:p>
          <a:p>
            <a:r>
              <a:rPr lang="en-US" b="1" dirty="0" smtClean="0"/>
              <a:t>Admitting Vital Signs</a:t>
            </a:r>
            <a:r>
              <a:rPr lang="en-US" dirty="0" smtClean="0"/>
              <a:t>: Stable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9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Admitting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Family History: </a:t>
            </a:r>
            <a:r>
              <a:rPr lang="en-US" dirty="0"/>
              <a:t>His maternal grandmother has bipolar disorder, OCD, depression, and anxiety.</a:t>
            </a:r>
          </a:p>
          <a:p>
            <a:r>
              <a:rPr lang="en-US" b="1" dirty="0"/>
              <a:t>Legal History</a:t>
            </a:r>
            <a:r>
              <a:rPr lang="en-US" dirty="0"/>
              <a:t>: Unremarkable </a:t>
            </a:r>
            <a:endParaRPr lang="en-US" dirty="0" smtClean="0"/>
          </a:p>
          <a:p>
            <a:r>
              <a:rPr lang="en-US" b="1" dirty="0"/>
              <a:t>Access to Fire Arm:</a:t>
            </a:r>
            <a:r>
              <a:rPr lang="en-US" dirty="0"/>
              <a:t> Patient </a:t>
            </a:r>
            <a:r>
              <a:rPr lang="en-US" dirty="0" smtClean="0"/>
              <a:t>denies and mother confirms</a:t>
            </a:r>
          </a:p>
          <a:p>
            <a:r>
              <a:rPr lang="en-US" b="1" dirty="0"/>
              <a:t>Social History: </a:t>
            </a:r>
            <a:r>
              <a:rPr lang="en-US" dirty="0" smtClean="0"/>
              <a:t>Single, never </a:t>
            </a:r>
            <a:r>
              <a:rPr lang="en-US" dirty="0"/>
              <a:t>married </a:t>
            </a:r>
            <a:r>
              <a:rPr lang="en-US" dirty="0" smtClean="0"/>
              <a:t>no </a:t>
            </a:r>
            <a:r>
              <a:rPr lang="en-US" dirty="0"/>
              <a:t>children.  </a:t>
            </a:r>
            <a:r>
              <a:rPr lang="en-US" dirty="0" smtClean="0"/>
              <a:t>3 siblings with distant relation. No vocational experience</a:t>
            </a:r>
            <a:r>
              <a:rPr lang="en-US" dirty="0"/>
              <a:t>. </a:t>
            </a:r>
            <a:r>
              <a:rPr lang="en-US" dirty="0" smtClean="0"/>
              <a:t>Lives </a:t>
            </a:r>
            <a:r>
              <a:rPr lang="en-US" dirty="0"/>
              <a:t>with his </a:t>
            </a:r>
            <a:r>
              <a:rPr lang="en-US" dirty="0" smtClean="0"/>
              <a:t>mother and collects SSD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261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Substance abuse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</a:t>
            </a:r>
            <a:r>
              <a:rPr lang="en-US" b="1" dirty="0" smtClean="0"/>
              <a:t>lcohol abuse</a:t>
            </a:r>
            <a:r>
              <a:rPr lang="en-US" dirty="0" smtClean="0"/>
              <a:t>: Patient denies, but  </a:t>
            </a:r>
            <a:r>
              <a:rPr lang="en-US" dirty="0"/>
              <a:t>a</a:t>
            </a:r>
            <a:r>
              <a:rPr lang="en-US" dirty="0" smtClean="0"/>
              <a:t>ccording </a:t>
            </a:r>
            <a:r>
              <a:rPr lang="en-US" dirty="0"/>
              <a:t>to his mother he has been sober for the past 8 months. </a:t>
            </a:r>
            <a:endParaRPr lang="en-US" dirty="0" smtClean="0"/>
          </a:p>
          <a:p>
            <a:r>
              <a:rPr lang="en-US" dirty="0" smtClean="0"/>
              <a:t>Collateral </a:t>
            </a:r>
            <a:r>
              <a:rPr lang="en-US" dirty="0"/>
              <a:t>information </a:t>
            </a:r>
            <a:r>
              <a:rPr lang="en-US" dirty="0" smtClean="0"/>
              <a:t>from </a:t>
            </a:r>
            <a:r>
              <a:rPr lang="en-US" dirty="0"/>
              <a:t>PACT </a:t>
            </a:r>
            <a:r>
              <a:rPr lang="en-US" dirty="0" smtClean="0"/>
              <a:t>TEAM noted numerous empty alcohol bottles during home visits. </a:t>
            </a:r>
          </a:p>
          <a:p>
            <a:r>
              <a:rPr lang="en-US" b="1" dirty="0"/>
              <a:t>Illicit Substance Use</a:t>
            </a:r>
            <a:r>
              <a:rPr lang="en-US" dirty="0"/>
              <a:t>: Denies previous or active use </a:t>
            </a:r>
          </a:p>
          <a:p>
            <a:r>
              <a:rPr lang="en-US" b="1" dirty="0" smtClean="0"/>
              <a:t>Tobacco Use</a:t>
            </a:r>
            <a:r>
              <a:rPr lang="en-US" dirty="0" smtClean="0"/>
              <a:t>: 5 years smokes occasionally- refused nicotine patch</a:t>
            </a:r>
          </a:p>
          <a:p>
            <a:r>
              <a:rPr lang="en-US" b="1" dirty="0" smtClean="0"/>
              <a:t>Urine Drug Screen </a:t>
            </a:r>
            <a:r>
              <a:rPr lang="en-US" dirty="0" smtClean="0"/>
              <a:t>– Negative on Admission</a:t>
            </a:r>
          </a:p>
          <a:p>
            <a:r>
              <a:rPr lang="en-US" b="1" dirty="0" smtClean="0"/>
              <a:t>Blood Ethanol Level </a:t>
            </a:r>
            <a:r>
              <a:rPr lang="en-US" dirty="0" smtClean="0"/>
              <a:t>&lt;10 on admission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066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Initial/Comprehensive Treatment Plan: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Restarted Lithium 300 mg twice daily for mood stabilization as well as added benefit for depression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Restarted Geodon (Ziprasidone) 20 mg twice daily with meals for psychosis and mood stabilization. QTC on admission 442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Started Luvox (Fluvoxamine) 50 mg at bedtime for OCD, as well as added benefit for anxiety and depression. 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Restarted Cogentin 1 mg twice daily to prevent EPS.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PRN’s,  Zyprexa (Olanzapine) 5 mg po Q 6 hours PRN acute psychosis and acute agitation.  Ativan 0.5 mg Q 4 hours PRN anxiety and agitation. Melatonin 6 mg at bedtime PRN insomnia.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Ativan 2 mg IM as needed to help reduce semi-catatonia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Smoking Cessation education and Nicotine patch offered but refused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HGBAIC, Lipid panel, Fasting blood sugar order for 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758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/>
              <a:t>Comprehensive </a:t>
            </a:r>
            <a:r>
              <a:rPr lang="en-US" b="1" dirty="0"/>
              <a:t>Treatment </a:t>
            </a:r>
            <a:r>
              <a:rPr lang="en-US" b="1" dirty="0" smtClean="0"/>
              <a:t>Plan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Individual, Group and Milieu Therapy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work assessment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psychosocial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 including aftercare planning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Consultation with hospital medical team for H&amp;P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medical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needs  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Collateral information obtained from mother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Collaborating with PACT TEAM who will visit patient on the unit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Discharge Planning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07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05574"/>
            <a:ext cx="8761413" cy="706964"/>
          </a:xfrm>
        </p:spPr>
        <p:txBody>
          <a:bodyPr/>
          <a:lstStyle/>
          <a:p>
            <a:r>
              <a:rPr lang="en-US" b="1" dirty="0" smtClean="0"/>
              <a:t>Hospital Course</a:t>
            </a:r>
            <a:br>
              <a:rPr lang="en-US" b="1" dirty="0" smtClean="0"/>
            </a:br>
            <a:r>
              <a:rPr lang="en-US" dirty="0" smtClean="0"/>
              <a:t>Medication Adjustment and Titration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Lithium titrated up to 600 </a:t>
            </a:r>
            <a:r>
              <a:rPr lang="en-US" dirty="0"/>
              <a:t>mg in the AM and 900 mg at 5:00 </a:t>
            </a:r>
            <a:r>
              <a:rPr lang="en-US" dirty="0" smtClean="0"/>
              <a:t>PM. </a:t>
            </a:r>
          </a:p>
          <a:p>
            <a:r>
              <a:rPr lang="en-US" dirty="0" smtClean="0"/>
              <a:t>Geodon (Ziprasidone) 2</a:t>
            </a:r>
            <a:r>
              <a:rPr lang="en-US" baseline="30000" dirty="0" smtClean="0"/>
              <a:t>nd</a:t>
            </a:r>
            <a:r>
              <a:rPr lang="en-US" dirty="0" smtClean="0"/>
              <a:t> generation titrated to maximum dose of 60 mg twice daily, slight reduction in negative symptoms but remained with positive symptoms. Geodon titrated down to 40 </a:t>
            </a:r>
            <a:r>
              <a:rPr lang="en-US" dirty="0"/>
              <a:t>mg twice daily for psychosis and mood stabilization. </a:t>
            </a:r>
            <a:endParaRPr lang="en-US" dirty="0" smtClean="0"/>
          </a:p>
          <a:p>
            <a:r>
              <a:rPr lang="en-US" dirty="0" smtClean="0"/>
              <a:t>Added 2</a:t>
            </a:r>
            <a:r>
              <a:rPr lang="en-US" baseline="30000" dirty="0" smtClean="0"/>
              <a:t>nd</a:t>
            </a:r>
            <a:r>
              <a:rPr lang="en-US" dirty="0" smtClean="0"/>
              <a:t> Antipsychotic agent 1</a:t>
            </a:r>
            <a:r>
              <a:rPr lang="en-US" baseline="30000" dirty="0" smtClean="0"/>
              <a:t>st</a:t>
            </a:r>
            <a:r>
              <a:rPr lang="en-US" dirty="0" smtClean="0"/>
              <a:t> generation Trilafon </a:t>
            </a:r>
            <a:r>
              <a:rPr lang="en-US" dirty="0"/>
              <a:t>(Perphenazine) with a discharge dose of 16 mg twice daily for psychosis. </a:t>
            </a:r>
            <a:r>
              <a:rPr lang="en-US" dirty="0" smtClean="0"/>
              <a:t>(Max dose 64 mg)</a:t>
            </a:r>
          </a:p>
          <a:p>
            <a:r>
              <a:rPr lang="en-US" b="1" dirty="0" smtClean="0"/>
              <a:t>Justification for 2 antipsychotic: </a:t>
            </a:r>
            <a:r>
              <a:rPr lang="en-US" dirty="0" smtClean="0"/>
              <a:t> </a:t>
            </a:r>
            <a:r>
              <a:rPr lang="en-US" dirty="0"/>
              <a:t>multiple failures on monotherapy with Geodon, Abilify, Seroquel, and </a:t>
            </a:r>
            <a:r>
              <a:rPr lang="en-US" dirty="0" smtClean="0"/>
              <a:t>Risperdal, chronicity </a:t>
            </a:r>
            <a:r>
              <a:rPr lang="en-US" dirty="0"/>
              <a:t>and acuity </a:t>
            </a:r>
            <a:r>
              <a:rPr lang="en-US" dirty="0" smtClean="0"/>
              <a:t>of symptoms. Unwillingness to start Clozaril (Clozapine) due to inability to adhere to regular CBC draws</a:t>
            </a:r>
          </a:p>
          <a:p>
            <a:r>
              <a:rPr lang="en-US" dirty="0" smtClean="0"/>
              <a:t>Luvox (Fluvoxamine) </a:t>
            </a:r>
            <a:r>
              <a:rPr lang="en-US" dirty="0"/>
              <a:t> </a:t>
            </a:r>
            <a:r>
              <a:rPr lang="en-US" dirty="0" smtClean="0"/>
              <a:t>was titrated up to </a:t>
            </a:r>
            <a:r>
              <a:rPr lang="en-US" dirty="0"/>
              <a:t>200 mg at dinnertime for OCD symptoms, as well as added benefit for anxiety and depression. </a:t>
            </a:r>
            <a:endParaRPr lang="en-US" dirty="0" smtClean="0"/>
          </a:p>
          <a:p>
            <a:r>
              <a:rPr lang="en-US" dirty="0" smtClean="0"/>
              <a:t>Started on Remeron (Mirtazapine)  </a:t>
            </a:r>
            <a:r>
              <a:rPr lang="en-US" dirty="0"/>
              <a:t>with a discharge dose of 15 mg at bedtime for underline depression as well as added benefit to improve his sleep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Continued Melatonin </a:t>
            </a:r>
            <a:r>
              <a:rPr lang="en-US" dirty="0"/>
              <a:t>at bedtime as needed for insomnia.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51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2840</TotalTime>
  <Words>650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Ion Boardroom</vt:lpstr>
      <vt:lpstr>              Psychotic Symptoms and Treatment Approach: A Psychiatric Inpatient Case Study Guide</vt:lpstr>
      <vt:lpstr>Chief Complaint/History of Present Illness</vt:lpstr>
      <vt:lpstr>Past Psychiatric History</vt:lpstr>
      <vt:lpstr>Past Medical History</vt:lpstr>
      <vt:lpstr>Admitting Data</vt:lpstr>
      <vt:lpstr>Substance abuse history</vt:lpstr>
      <vt:lpstr>Initial/Comprehensive Treatment Plan: </vt:lpstr>
      <vt:lpstr> Comprehensive Treatment Plan </vt:lpstr>
      <vt:lpstr>Hospital Course Medication Adjustment and Titration</vt:lpstr>
      <vt:lpstr> Hospital Course </vt:lpstr>
      <vt:lpstr>Inpatient Setting Challenges</vt:lpstr>
    </vt:vector>
  </TitlesOfParts>
  <Company>Rutgers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Psychotic Symptoms and Treatment Approach: A Case Study Analysis</dc:title>
  <dc:creator>Rutgers</dc:creator>
  <cp:lastModifiedBy>Rutgers</cp:lastModifiedBy>
  <cp:revision>30</cp:revision>
  <dcterms:created xsi:type="dcterms:W3CDTF">2024-04-04T02:49:51Z</dcterms:created>
  <dcterms:modified xsi:type="dcterms:W3CDTF">2024-04-06T02:10:08Z</dcterms:modified>
</cp:coreProperties>
</file>